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embeddedFontLst>
    <p:embeddedFont>
      <p:font typeface="Inter" panose="020B0604020202020204" charset="0"/>
      <p:regular r:id="rId11"/>
      <p:bold r:id="rId12"/>
      <p:italic r:id="rId13"/>
      <p:boldItalic r:id="rId14"/>
    </p:embeddedFont>
    <p:embeddedFont>
      <p:font typeface="Inter ExtraBold" panose="020B0604020202020204" charset="0"/>
      <p:bold r:id="rId15"/>
      <p:boldItalic r:id="rId16"/>
    </p:embeddedFont>
    <p:embeddedFont>
      <p:font typeface="Inter Light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5335A-9FAD-554E-E9BE-6A915E74908E}" v="49" dt="2026-08-06T14:26:22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678F6-AC1E-4CED-8FB0-CC4DD1495526}" type="datetimeFigureOut">
              <a:t>06/08/2026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49813-0E23-4D07-937A-48BDEF3BBCB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3720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" name="Google Shape;1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bg>
      <p:bgPr>
        <a:solidFill>
          <a:srgbClr val="000000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>
              <a:alpha val="9490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661475" y="566241"/>
            <a:ext cx="10868700" cy="25500"/>
          </a:xfrm>
          <a:prstGeom prst="roundRect">
            <a:avLst>
              <a:gd name="adj" fmla="val 49999"/>
            </a:avLst>
          </a:prstGeom>
          <a:solidFill>
            <a:srgbClr val="443F3A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661475" y="899815"/>
            <a:ext cx="3495390" cy="19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6000"/>
              </a:lnSpc>
              <a:buClr>
                <a:srgbClr val="7D8F7A"/>
              </a:buClr>
              <a:buSzPts val="1150"/>
            </a:pPr>
            <a:r>
              <a:rPr lang="en-US" sz="1150" b="0" i="0" u="none" strike="noStrike" cap="none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EVENT OS </a:t>
            </a:r>
            <a:r>
              <a:rPr lang="en-US" sz="1150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FRAMEWORK - TRIANA</a:t>
            </a:r>
            <a:r>
              <a:rPr lang="en-US" sz="1150" dirty="0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 JEWELL</a:t>
            </a:r>
            <a:endParaRPr lang="es-ES" sz="11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21;p4"/>
          <p:cNvSpPr/>
          <p:nvPr/>
        </p:nvSpPr>
        <p:spPr>
          <a:xfrm>
            <a:off x="661475" y="1199952"/>
            <a:ext cx="10868700" cy="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3650"/>
              <a:buFont typeface="Inter"/>
              <a:buNone/>
            </a:pPr>
            <a:r>
              <a:rPr lang="en-US" sz="3650" b="1" i="0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Event Strategy Canvas</a:t>
            </a:r>
          </a:p>
        </p:txBody>
      </p:sp>
      <p:sp>
        <p:nvSpPr>
          <p:cNvPr id="22" name="Google Shape;22;p4"/>
          <p:cNvSpPr/>
          <p:nvPr/>
        </p:nvSpPr>
        <p:spPr>
          <a:xfrm>
            <a:off x="635657" y="2026077"/>
            <a:ext cx="1912200" cy="1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7D8F7A"/>
              </a:buClr>
              <a:buSzPts val="1150"/>
              <a:buFont typeface="Inter"/>
              <a:buNone/>
            </a:pPr>
            <a:r>
              <a:rPr lang="en-US" sz="1150" b="0" i="0" u="none" strike="noStrike" cap="none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EVENT SUMMARY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" name="Google Shape;23;p4"/>
          <p:cNvGrpSpPr/>
          <p:nvPr/>
        </p:nvGrpSpPr>
        <p:grpSpPr>
          <a:xfrm>
            <a:off x="635217" y="2269465"/>
            <a:ext cx="10873665" cy="3143400"/>
            <a:chOff x="661035" y="2667000"/>
            <a:chExt cx="10873665" cy="3143400"/>
          </a:xfrm>
        </p:grpSpPr>
        <p:grpSp>
          <p:nvGrpSpPr>
            <p:cNvPr id="24" name="Google Shape;24;p4"/>
            <p:cNvGrpSpPr/>
            <p:nvPr/>
          </p:nvGrpSpPr>
          <p:grpSpPr>
            <a:xfrm>
              <a:off x="661035" y="2667000"/>
              <a:ext cx="3381300" cy="1428900"/>
              <a:chOff x="0" y="0"/>
              <a:chExt cx="3381300" cy="1428900"/>
            </a:xfrm>
          </p:grpSpPr>
          <p:sp>
            <p:nvSpPr>
              <p:cNvPr id="25" name="Google Shape;25;p4"/>
              <p:cNvSpPr/>
              <p:nvPr/>
            </p:nvSpPr>
            <p:spPr>
              <a:xfrm>
                <a:off x="0" y="0"/>
                <a:ext cx="33813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4F3EF"/>
              </a:solidFill>
              <a:ln w="14300" cap="flat" cmpd="sng">
                <a:solidFill>
                  <a:srgbClr val="E4E2D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4"/>
              <p:cNvSpPr txBox="1"/>
              <p:nvPr/>
            </p:nvSpPr>
            <p:spPr>
              <a:xfrm>
                <a:off x="190500" y="190500"/>
                <a:ext cx="30003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4F5D4E"/>
                    </a:solidFill>
                    <a:latin typeface="Inter"/>
                    <a:ea typeface="Inter"/>
                    <a:cs typeface="Inter"/>
                    <a:sym typeface="Inter"/>
                  </a:rPr>
                  <a:t>EVENT NAME</a:t>
                </a:r>
                <a:endParaRPr sz="110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i="1">
                    <a:solidFill>
                      <a:srgbClr val="A8A29E"/>
                    </a:solidFill>
                    <a:latin typeface="Inter"/>
                    <a:ea typeface="Inter"/>
                    <a:cs typeface="Inter"/>
                    <a:sym typeface="Inter"/>
                  </a:rPr>
                  <a:t>[ Enter event name ]</a:t>
                </a:r>
                <a:endParaRPr sz="120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27" name="Google Shape;27;p4"/>
            <p:cNvGrpSpPr/>
            <p:nvPr/>
          </p:nvGrpSpPr>
          <p:grpSpPr>
            <a:xfrm>
              <a:off x="4407218" y="2667000"/>
              <a:ext cx="3381300" cy="1428900"/>
              <a:chOff x="0" y="0"/>
              <a:chExt cx="3381300" cy="1428900"/>
            </a:xfrm>
          </p:grpSpPr>
          <p:sp>
            <p:nvSpPr>
              <p:cNvPr id="28" name="Google Shape;28;p4"/>
              <p:cNvSpPr/>
              <p:nvPr/>
            </p:nvSpPr>
            <p:spPr>
              <a:xfrm>
                <a:off x="0" y="0"/>
                <a:ext cx="33813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4F3EF"/>
              </a:solidFill>
              <a:ln w="14300" cap="flat" cmpd="sng">
                <a:solidFill>
                  <a:srgbClr val="E4E2D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4"/>
              <p:cNvSpPr txBox="1"/>
              <p:nvPr/>
            </p:nvSpPr>
            <p:spPr>
              <a:xfrm>
                <a:off x="190500" y="190500"/>
                <a:ext cx="30003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4F5D4E"/>
                    </a:solidFill>
                    <a:latin typeface="Inter"/>
                    <a:ea typeface="Inter"/>
                    <a:cs typeface="Inter"/>
                    <a:sym typeface="Inter"/>
                  </a:rPr>
                  <a:t>DATE</a:t>
                </a:r>
                <a:endParaRPr sz="110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i="1">
                    <a:solidFill>
                      <a:srgbClr val="A8A29E"/>
                    </a:solidFill>
                    <a:latin typeface="Inter"/>
                    <a:ea typeface="Inter"/>
                    <a:cs typeface="Inter"/>
                    <a:sym typeface="Inter"/>
                  </a:rPr>
                  <a:t>[ Select date or range ]</a:t>
                </a:r>
                <a:endParaRPr sz="120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0" name="Google Shape;30;p4"/>
            <p:cNvGrpSpPr/>
            <p:nvPr/>
          </p:nvGrpSpPr>
          <p:grpSpPr>
            <a:xfrm>
              <a:off x="8153400" y="2667000"/>
              <a:ext cx="3381300" cy="1428900"/>
              <a:chOff x="0" y="0"/>
              <a:chExt cx="3381300" cy="1428900"/>
            </a:xfrm>
          </p:grpSpPr>
          <p:sp>
            <p:nvSpPr>
              <p:cNvPr id="31" name="Google Shape;31;p4"/>
              <p:cNvSpPr/>
              <p:nvPr/>
            </p:nvSpPr>
            <p:spPr>
              <a:xfrm>
                <a:off x="0" y="0"/>
                <a:ext cx="33813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4F3EF"/>
              </a:solidFill>
              <a:ln w="14300" cap="flat" cmpd="sng">
                <a:solidFill>
                  <a:srgbClr val="E4E2D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4"/>
              <p:cNvSpPr txBox="1"/>
              <p:nvPr/>
            </p:nvSpPr>
            <p:spPr>
              <a:xfrm>
                <a:off x="190500" y="190500"/>
                <a:ext cx="30003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4F5D4E"/>
                    </a:solidFill>
                    <a:latin typeface="Inter"/>
                    <a:ea typeface="Inter"/>
                    <a:cs typeface="Inter"/>
                    <a:sym typeface="Inter"/>
                  </a:rPr>
                  <a:t>LOCATION</a:t>
                </a:r>
                <a:endParaRPr sz="110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i="1">
                    <a:solidFill>
                      <a:srgbClr val="A8A29E"/>
                    </a:solidFill>
                    <a:latin typeface="Inter"/>
                    <a:ea typeface="Inter"/>
                    <a:cs typeface="Inter"/>
                    <a:sym typeface="Inter"/>
                  </a:rPr>
                  <a:t>[ Enter city, venue, or online link ]</a:t>
                </a:r>
                <a:endParaRPr sz="120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3" name="Google Shape;33;p4"/>
            <p:cNvGrpSpPr/>
            <p:nvPr/>
          </p:nvGrpSpPr>
          <p:grpSpPr>
            <a:xfrm>
              <a:off x="661035" y="4381500"/>
              <a:ext cx="3381300" cy="1428900"/>
              <a:chOff x="0" y="0"/>
              <a:chExt cx="3381300" cy="1428900"/>
            </a:xfrm>
          </p:grpSpPr>
          <p:sp>
            <p:nvSpPr>
              <p:cNvPr id="34" name="Google Shape;34;p4"/>
              <p:cNvSpPr/>
              <p:nvPr/>
            </p:nvSpPr>
            <p:spPr>
              <a:xfrm>
                <a:off x="0" y="0"/>
                <a:ext cx="33813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4F3EF"/>
              </a:solidFill>
              <a:ln w="14300" cap="flat" cmpd="sng">
                <a:solidFill>
                  <a:srgbClr val="E4E2D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4"/>
              <p:cNvSpPr txBox="1"/>
              <p:nvPr/>
            </p:nvSpPr>
            <p:spPr>
              <a:xfrm>
                <a:off x="190500" y="190500"/>
                <a:ext cx="30003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4F5D4E"/>
                    </a:solidFill>
                    <a:latin typeface="Inter"/>
                    <a:ea typeface="Inter"/>
                    <a:cs typeface="Inter"/>
                    <a:sym typeface="Inter"/>
                  </a:rPr>
                  <a:t>FORMAT</a:t>
                </a:r>
                <a:endParaRPr sz="110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i="1">
                    <a:solidFill>
                      <a:srgbClr val="A8A29E"/>
                    </a:solidFill>
                    <a:latin typeface="Inter"/>
                    <a:ea typeface="Inter"/>
                    <a:cs typeface="Inter"/>
                    <a:sym typeface="Inter"/>
                  </a:rPr>
                  <a:t>[ e.g. In-person, Virtual, Hybrid ]</a:t>
                </a:r>
                <a:endParaRPr sz="120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6" name="Google Shape;36;p4"/>
            <p:cNvGrpSpPr/>
            <p:nvPr/>
          </p:nvGrpSpPr>
          <p:grpSpPr>
            <a:xfrm>
              <a:off x="4407218" y="4381500"/>
              <a:ext cx="3381300" cy="1428900"/>
              <a:chOff x="0" y="0"/>
              <a:chExt cx="3381300" cy="1428900"/>
            </a:xfrm>
          </p:grpSpPr>
          <p:sp>
            <p:nvSpPr>
              <p:cNvPr id="37" name="Google Shape;37;p4"/>
              <p:cNvSpPr/>
              <p:nvPr/>
            </p:nvSpPr>
            <p:spPr>
              <a:xfrm>
                <a:off x="0" y="0"/>
                <a:ext cx="33813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4F3EF"/>
              </a:solidFill>
              <a:ln w="14300" cap="flat" cmpd="sng">
                <a:solidFill>
                  <a:srgbClr val="E4E2D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4"/>
              <p:cNvSpPr txBox="1"/>
              <p:nvPr/>
            </p:nvSpPr>
            <p:spPr>
              <a:xfrm>
                <a:off x="190500" y="190500"/>
                <a:ext cx="30003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4F5D4E"/>
                    </a:solidFill>
                    <a:latin typeface="Inter"/>
                    <a:ea typeface="Inter"/>
                    <a:cs typeface="Inter"/>
                    <a:sym typeface="Inter"/>
                  </a:rPr>
                  <a:t>EXPECTED ATTENDEES</a:t>
                </a:r>
                <a:endParaRPr sz="110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i="1">
                    <a:solidFill>
                      <a:srgbClr val="A8A29E"/>
                    </a:solidFill>
                    <a:latin typeface="Inter"/>
                    <a:ea typeface="Inter"/>
                    <a:cs typeface="Inter"/>
                    <a:sym typeface="Inter"/>
                  </a:rPr>
                  <a:t>[ Target number of attendees ]</a:t>
                </a:r>
                <a:endParaRPr sz="120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39" name="Google Shape;39;p4"/>
            <p:cNvGrpSpPr/>
            <p:nvPr/>
          </p:nvGrpSpPr>
          <p:grpSpPr>
            <a:xfrm>
              <a:off x="8153400" y="4381500"/>
              <a:ext cx="3381300" cy="1428900"/>
              <a:chOff x="0" y="0"/>
              <a:chExt cx="3381300" cy="1428900"/>
            </a:xfrm>
          </p:grpSpPr>
          <p:sp>
            <p:nvSpPr>
              <p:cNvPr id="40" name="Google Shape;40;p4"/>
              <p:cNvSpPr/>
              <p:nvPr/>
            </p:nvSpPr>
            <p:spPr>
              <a:xfrm>
                <a:off x="0" y="0"/>
                <a:ext cx="3381300" cy="1428900"/>
              </a:xfrm>
              <a:prstGeom prst="roundRect">
                <a:avLst>
                  <a:gd name="adj" fmla="val 5333"/>
                </a:avLst>
              </a:prstGeom>
              <a:solidFill>
                <a:srgbClr val="F4F3EF"/>
              </a:solidFill>
              <a:ln w="14300" cap="flat" cmpd="sng">
                <a:solidFill>
                  <a:srgbClr val="E4E2D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4"/>
              <p:cNvSpPr txBox="1"/>
              <p:nvPr/>
            </p:nvSpPr>
            <p:spPr>
              <a:xfrm>
                <a:off x="190500" y="152400"/>
                <a:ext cx="3000300" cy="11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4F5D4E"/>
                    </a:solidFill>
                    <a:latin typeface="Inter"/>
                    <a:ea typeface="Inter"/>
                    <a:cs typeface="Inter"/>
                    <a:sym typeface="Inter"/>
                  </a:rPr>
                  <a:t>EVENT TYPE</a:t>
                </a:r>
                <a:endParaRPr sz="110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-US" sz="950" b="0" i="1">
                    <a:solidFill>
                      <a:srgbClr val="7A746E"/>
                    </a:solidFill>
                    <a:latin typeface="Inter"/>
                    <a:ea typeface="Inter"/>
                    <a:cs typeface="Inter"/>
                    <a:sym typeface="Inter"/>
                  </a:rPr>
                  <a:t>e.g. Summit, Executive Dinner, Roadshow, CAB, Tradeshow, Internal</a:t>
                </a:r>
                <a:endParaRPr sz="950" b="0" i="1">
                  <a:solidFill>
                    <a:srgbClr val="7A746E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1200" i="1">
                    <a:solidFill>
                      <a:srgbClr val="A8A29E"/>
                    </a:solidFill>
                    <a:latin typeface="Inter"/>
                    <a:ea typeface="Inter"/>
                    <a:cs typeface="Inter"/>
                    <a:sym typeface="Inter"/>
                  </a:rPr>
                  <a:t>[ Select type ]</a:t>
                </a:r>
                <a:endParaRPr sz="120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sp>
        <p:nvSpPr>
          <p:cNvPr id="42" name="Google Shape;42;p4"/>
          <p:cNvSpPr/>
          <p:nvPr/>
        </p:nvSpPr>
        <p:spPr>
          <a:xfrm>
            <a:off x="635645" y="5888042"/>
            <a:ext cx="10868700" cy="25500"/>
          </a:xfrm>
          <a:prstGeom prst="roundRect">
            <a:avLst>
              <a:gd name="adj" fmla="val 49999"/>
            </a:avLst>
          </a:prstGeom>
          <a:solidFill>
            <a:srgbClr val="443F3A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/>
          <p:nvPr/>
        </p:nvSpPr>
        <p:spPr>
          <a:xfrm>
            <a:off x="661475" y="519807"/>
            <a:ext cx="359700" cy="269100"/>
          </a:xfrm>
          <a:prstGeom prst="roundRect">
            <a:avLst>
              <a:gd name="adj" fmla="val 22119"/>
            </a:avLst>
          </a:prstGeom>
          <a:noFill/>
          <a:ln w="9525" cap="flat" cmpd="sng">
            <a:solidFill>
              <a:srgbClr val="7D8F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5"/>
          <p:cNvSpPr/>
          <p:nvPr/>
        </p:nvSpPr>
        <p:spPr>
          <a:xfrm>
            <a:off x="767735" y="572889"/>
            <a:ext cx="7566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7D8F7A"/>
              </a:buClr>
              <a:buSzPts val="1100"/>
              <a:buFont typeface="Inter"/>
              <a:buNone/>
            </a:pPr>
            <a:r>
              <a:rPr lang="en-US" sz="1100" b="0" i="0" u="none" strike="noStrike" cap="none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661475" y="855365"/>
            <a:ext cx="108687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2750"/>
              <a:buFont typeface="Inter"/>
              <a:buNone/>
            </a:pPr>
            <a:r>
              <a:rPr lang="en-US" sz="2750" b="1" i="0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Business Objective</a:t>
            </a:r>
            <a:endParaRPr sz="2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661475" y="1547515"/>
            <a:ext cx="114783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1350"/>
              <a:buFont typeface="Inter"/>
              <a:buNone/>
            </a:pPr>
            <a:r>
              <a:rPr lang="en-US" sz="1350" b="0" i="1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Why are we running this event?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661475" y="2008981"/>
            <a:ext cx="114783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7A746E"/>
              </a:buClr>
              <a:buSzPts val="1100"/>
              <a:buFont typeface="Inter"/>
              <a:buNone/>
            </a:pPr>
            <a:r>
              <a:rPr lang="en-US" sz="1100" b="0" i="1" u="none" strike="noStrike" cap="none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Be specific. Avoid broad goals like "brand awareness."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661475" y="2459732"/>
            <a:ext cx="10868700" cy="19200"/>
          </a:xfrm>
          <a:prstGeom prst="roundRect">
            <a:avLst>
              <a:gd name="adj" fmla="val 49999"/>
            </a:avLst>
          </a:prstGeom>
          <a:solidFill>
            <a:srgbClr val="443F3A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" name="Google Shape;55;p5"/>
          <p:cNvGrpSpPr/>
          <p:nvPr/>
        </p:nvGrpSpPr>
        <p:grpSpPr>
          <a:xfrm>
            <a:off x="661035" y="2667000"/>
            <a:ext cx="3381300" cy="3238500"/>
            <a:chOff x="0" y="0"/>
            <a:chExt cx="3381300" cy="3238500"/>
          </a:xfrm>
        </p:grpSpPr>
        <p:sp>
          <p:nvSpPr>
            <p:cNvPr id="56" name="Google Shape;56;p5"/>
            <p:cNvSpPr/>
            <p:nvPr/>
          </p:nvSpPr>
          <p:spPr>
            <a:xfrm>
              <a:off x="0" y="0"/>
              <a:ext cx="3381300" cy="3238500"/>
            </a:xfrm>
            <a:prstGeom prst="roundRect">
              <a:avLst>
                <a:gd name="adj" fmla="val 2352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5"/>
            <p:cNvSpPr txBox="1"/>
            <p:nvPr/>
          </p:nvSpPr>
          <p:spPr>
            <a:xfrm>
              <a:off x="190500" y="190500"/>
              <a:ext cx="30003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rPr>
                <a:t>PRIMARY OBJECTIVE</a:t>
              </a:r>
              <a:br>
                <a:rPr lang="en-US" sz="115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rPr>
              </a:br>
              <a:endParaRPr sz="115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200" b="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Enter the single most important goal of this event. What action or decision do you want to drive? ]</a:t>
              </a:r>
              <a:endParaRPr sz="120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8" name="Google Shape;58;p5"/>
          <p:cNvGrpSpPr/>
          <p:nvPr/>
        </p:nvGrpSpPr>
        <p:grpSpPr>
          <a:xfrm>
            <a:off x="4407218" y="2667000"/>
            <a:ext cx="3381300" cy="3238500"/>
            <a:chOff x="0" y="0"/>
            <a:chExt cx="3381300" cy="3238500"/>
          </a:xfrm>
        </p:grpSpPr>
        <p:sp>
          <p:nvSpPr>
            <p:cNvPr id="59" name="Google Shape;59;p5"/>
            <p:cNvSpPr/>
            <p:nvPr/>
          </p:nvSpPr>
          <p:spPr>
            <a:xfrm>
              <a:off x="0" y="0"/>
              <a:ext cx="3381300" cy="3238500"/>
            </a:xfrm>
            <a:prstGeom prst="roundRect">
              <a:avLst>
                <a:gd name="adj" fmla="val 2352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 txBox="1"/>
            <p:nvPr/>
          </p:nvSpPr>
          <p:spPr>
            <a:xfrm>
              <a:off x="190500" y="190500"/>
              <a:ext cx="30003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rPr>
                <a:t>BUSINESS OUTCOME</a:t>
              </a:r>
              <a:br>
                <a:rPr lang="en-US" sz="115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rPr>
              </a:br>
              <a:endParaRPr sz="115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200" b="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What tangible business results do you expect? e.g., pipeline generated, renewals secured, or brand positioning. ]</a:t>
              </a:r>
              <a:endParaRPr sz="120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61" name="Google Shape;61;p5"/>
          <p:cNvGrpSpPr/>
          <p:nvPr/>
        </p:nvGrpSpPr>
        <p:grpSpPr>
          <a:xfrm>
            <a:off x="8153400" y="2667000"/>
            <a:ext cx="3381300" cy="3238500"/>
            <a:chOff x="0" y="0"/>
            <a:chExt cx="3381300" cy="3238500"/>
          </a:xfrm>
        </p:grpSpPr>
        <p:sp>
          <p:nvSpPr>
            <p:cNvPr id="62" name="Google Shape;62;p5"/>
            <p:cNvSpPr/>
            <p:nvPr/>
          </p:nvSpPr>
          <p:spPr>
            <a:xfrm>
              <a:off x="0" y="0"/>
              <a:ext cx="3381300" cy="3238500"/>
            </a:xfrm>
            <a:prstGeom prst="roundRect">
              <a:avLst>
                <a:gd name="adj" fmla="val 2352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 txBox="1"/>
            <p:nvPr/>
          </p:nvSpPr>
          <p:spPr>
            <a:xfrm>
              <a:off x="190500" y="190500"/>
              <a:ext cx="30003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4F5D4E"/>
                  </a:solidFill>
                  <a:latin typeface="Inter"/>
                  <a:ea typeface="Inter"/>
                  <a:cs typeface="Inter"/>
                  <a:sym typeface="Inter"/>
                </a:rPr>
                <a:t>WHY NOW?</a:t>
              </a:r>
              <a:endParaRPr sz="115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950" b="0" i="1">
                  <a:solidFill>
                    <a:srgbClr val="7A746E"/>
                  </a:solidFill>
                  <a:latin typeface="Inter"/>
                  <a:ea typeface="Inter"/>
                  <a:cs typeface="Inter"/>
                  <a:sym typeface="Inter"/>
                </a:rPr>
                <a:t>Why is this event important now? Why not later?</a:t>
              </a:r>
              <a:br>
                <a:rPr lang="en-US" sz="950" b="0" i="1">
                  <a:solidFill>
                    <a:srgbClr val="7A746E"/>
                  </a:solidFill>
                  <a:latin typeface="Inter"/>
                  <a:ea typeface="Inter"/>
                  <a:cs typeface="Inter"/>
                  <a:sym typeface="Inter"/>
                </a:rPr>
              </a:br>
              <a:endParaRPr sz="950" b="0" i="1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200" b="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Define the urgency or external drivers making this timing critical. ]</a:t>
              </a:r>
              <a:endParaRPr sz="120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/>
          <p:nvPr/>
        </p:nvSpPr>
        <p:spPr>
          <a:xfrm>
            <a:off x="661475" y="519807"/>
            <a:ext cx="388200" cy="269100"/>
          </a:xfrm>
          <a:prstGeom prst="roundRect">
            <a:avLst>
              <a:gd name="adj" fmla="val 22119"/>
            </a:avLst>
          </a:prstGeom>
          <a:noFill/>
          <a:ln w="9525" cap="flat" cmpd="sng">
            <a:solidFill>
              <a:srgbClr val="7D8F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"/>
          <p:cNvSpPr/>
          <p:nvPr/>
        </p:nvSpPr>
        <p:spPr>
          <a:xfrm>
            <a:off x="767735" y="572889"/>
            <a:ext cx="7854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7D8F7A"/>
              </a:buClr>
              <a:buSzPts val="1100"/>
              <a:buFont typeface="Inter"/>
              <a:buNone/>
            </a:pPr>
            <a:r>
              <a:rPr lang="en-US" sz="1100" b="0" i="0" u="none" strike="noStrike" cap="none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661475" y="855365"/>
            <a:ext cx="108687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2750"/>
              <a:buFont typeface="Inter"/>
              <a:buNone/>
            </a:pPr>
            <a:r>
              <a:rPr lang="en-US" sz="2750" b="1" i="0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Audience</a:t>
            </a:r>
            <a:endParaRPr sz="2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661475" y="1547515"/>
            <a:ext cx="114783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1350"/>
              <a:buFont typeface="Inter"/>
              <a:buNone/>
            </a:pPr>
            <a:r>
              <a:rPr lang="en-US" sz="1350" b="0" i="1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Who needs to be in the room?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661475" y="2008981"/>
            <a:ext cx="114783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7A746E"/>
              </a:buClr>
              <a:buSzPts val="1100"/>
              <a:buFont typeface="Inter"/>
              <a:buNone/>
            </a:pPr>
            <a:r>
              <a:rPr lang="en-US" sz="1100" b="0" i="1" u="none" strike="noStrike" cap="none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Identify the people whose behaviour or decisions you want to influence.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661475" y="2459732"/>
            <a:ext cx="10868700" cy="19200"/>
          </a:xfrm>
          <a:prstGeom prst="roundRect">
            <a:avLst>
              <a:gd name="adj" fmla="val 49999"/>
            </a:avLst>
          </a:prstGeom>
          <a:solidFill>
            <a:srgbClr val="443F3A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661475" y="2838450"/>
            <a:ext cx="52182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PRIMARY AUDIENCE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76" name="Google Shape;76;p6"/>
          <p:cNvGrpSpPr/>
          <p:nvPr/>
        </p:nvGrpSpPr>
        <p:grpSpPr>
          <a:xfrm>
            <a:off x="661475" y="3162300"/>
            <a:ext cx="5218200" cy="1086000"/>
            <a:chOff x="0" y="0"/>
            <a:chExt cx="5218200" cy="1086000"/>
          </a:xfrm>
        </p:grpSpPr>
        <p:sp>
          <p:nvSpPr>
            <p:cNvPr id="77" name="Google Shape;77;p6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7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8" name="Google Shape;78;p6"/>
            <p:cNvPicPr preferRelativeResize="0"/>
            <p:nvPr/>
          </p:nvPicPr>
          <p:blipFill rotWithShape="1">
            <a:blip r:embed="rId3">
              <a:alphaModFix/>
            </a:blip>
            <a:srcRect l="1115" r="1105"/>
            <a:stretch/>
          </p:blipFill>
          <p:spPr>
            <a:xfrm>
              <a:off x="190500" y="190500"/>
              <a:ext cx="209700" cy="17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6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Describe the primary target group or key decision-makers you want to influence. ]</a:t>
              </a:r>
              <a:endParaRPr sz="115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0" name="Google Shape;80;p6"/>
          <p:cNvSpPr/>
          <p:nvPr/>
        </p:nvSpPr>
        <p:spPr>
          <a:xfrm>
            <a:off x="661475" y="4514850"/>
            <a:ext cx="52182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SECONDARY AUDIENCE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81" name="Google Shape;81;p6"/>
          <p:cNvGrpSpPr/>
          <p:nvPr/>
        </p:nvGrpSpPr>
        <p:grpSpPr>
          <a:xfrm>
            <a:off x="661475" y="4838700"/>
            <a:ext cx="5218200" cy="1086000"/>
            <a:chOff x="0" y="0"/>
            <a:chExt cx="5218200" cy="1086000"/>
          </a:xfrm>
        </p:grpSpPr>
        <p:sp>
          <p:nvSpPr>
            <p:cNvPr id="82" name="Google Shape;82;p6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7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3" name="Google Shape;83;p6"/>
            <p:cNvPicPr preferRelativeResize="0"/>
            <p:nvPr/>
          </p:nvPicPr>
          <p:blipFill rotWithShape="1">
            <a:blip r:embed="rId3">
              <a:alphaModFix/>
            </a:blip>
            <a:srcRect l="1115" r="1105"/>
            <a:stretch/>
          </p:blipFill>
          <p:spPr>
            <a:xfrm>
              <a:off x="190500" y="190500"/>
              <a:ext cx="209700" cy="17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6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Identify secondary segments, partners, or indirect audiences to keep informed. ]</a:t>
              </a:r>
              <a:endParaRPr sz="115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5" name="Google Shape;85;p6"/>
          <p:cNvSpPr/>
          <p:nvPr/>
        </p:nvSpPr>
        <p:spPr>
          <a:xfrm>
            <a:off x="6318294" y="2838450"/>
            <a:ext cx="52182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INTERNAL STAKEHOLDERS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86" name="Google Shape;86;p6"/>
          <p:cNvGrpSpPr/>
          <p:nvPr/>
        </p:nvGrpSpPr>
        <p:grpSpPr>
          <a:xfrm>
            <a:off x="6318294" y="3162300"/>
            <a:ext cx="5218200" cy="1086000"/>
            <a:chOff x="0" y="0"/>
            <a:chExt cx="5218200" cy="1086000"/>
          </a:xfrm>
        </p:grpSpPr>
        <p:sp>
          <p:nvSpPr>
            <p:cNvPr id="87" name="Google Shape;87;p6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7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8" name="Google Shape;88;p6"/>
            <p:cNvPicPr preferRelativeResize="0"/>
            <p:nvPr/>
          </p:nvPicPr>
          <p:blipFill rotWithShape="1">
            <a:blip r:embed="rId3">
              <a:alphaModFix/>
            </a:blip>
            <a:srcRect l="1115" r="1105"/>
            <a:stretch/>
          </p:blipFill>
          <p:spPr>
            <a:xfrm>
              <a:off x="190500" y="190500"/>
              <a:ext cx="209700" cy="17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6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List internal sponsors, core team roles, and business groups directly impacted. ]</a:t>
              </a:r>
              <a:endParaRPr sz="115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0" name="Google Shape;90;p6"/>
          <p:cNvSpPr/>
          <p:nvPr/>
        </p:nvSpPr>
        <p:spPr>
          <a:xfrm>
            <a:off x="6318294" y="4514850"/>
            <a:ext cx="5218200" cy="228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AUDIENCE INSIGHT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91" name="Google Shape;91;p6"/>
          <p:cNvGrpSpPr/>
          <p:nvPr/>
        </p:nvGrpSpPr>
        <p:grpSpPr>
          <a:xfrm>
            <a:off x="6318294" y="4838700"/>
            <a:ext cx="5218200" cy="1086000"/>
            <a:chOff x="0" y="0"/>
            <a:chExt cx="5218200" cy="1086000"/>
          </a:xfrm>
        </p:grpSpPr>
        <p:sp>
          <p:nvSpPr>
            <p:cNvPr id="92" name="Google Shape;92;p6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7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3" name="Google Shape;93;p6"/>
            <p:cNvPicPr preferRelativeResize="0"/>
            <p:nvPr/>
          </p:nvPicPr>
          <p:blipFill rotWithShape="1">
            <a:blip r:embed="rId3">
              <a:alphaModFix/>
            </a:blip>
            <a:srcRect l="1115" r="1105"/>
            <a:stretch/>
          </p:blipFill>
          <p:spPr>
            <a:xfrm>
              <a:off x="190500" y="190500"/>
              <a:ext cx="209700" cy="17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" name="Google Shape;94;p6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What core motivation, blocker, or key piece of insight matters most to this audience? ]</a:t>
              </a:r>
              <a:endParaRPr sz="115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/>
          <p:nvPr/>
        </p:nvSpPr>
        <p:spPr>
          <a:xfrm>
            <a:off x="661475" y="519807"/>
            <a:ext cx="376500" cy="260100"/>
          </a:xfrm>
          <a:prstGeom prst="roundRect">
            <a:avLst>
              <a:gd name="adj" fmla="val 22124"/>
            </a:avLst>
          </a:prstGeom>
          <a:noFill/>
          <a:ln w="9525" cap="flat" cmpd="sng">
            <a:solidFill>
              <a:srgbClr val="7D8F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64164" y="571103"/>
            <a:ext cx="780600" cy="1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7D8F7A"/>
              </a:buClr>
              <a:buSzPts val="1050"/>
              <a:buFont typeface="Inter"/>
              <a:buNone/>
            </a:pPr>
            <a:r>
              <a:rPr lang="en-US" sz="1050" b="0" i="0" u="none" strike="noStrike" cap="none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661475" y="841970"/>
            <a:ext cx="10868700" cy="4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2650"/>
              <a:buFont typeface="Inter"/>
              <a:buNone/>
            </a:pPr>
            <a:r>
              <a:rPr lang="en-US" sz="2750" b="1" i="0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Experience</a:t>
            </a:r>
            <a:endParaRPr sz="2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661475" y="1502966"/>
            <a:ext cx="11478300" cy="2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1300"/>
              <a:buFont typeface="Inter"/>
              <a:buNone/>
            </a:pPr>
            <a:r>
              <a:rPr lang="en-US" sz="1300" b="0" i="1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What experience are we creating?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661475" y="1938834"/>
            <a:ext cx="11478300" cy="2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7A746E"/>
              </a:buClr>
              <a:buSzPts val="1050"/>
              <a:buFont typeface="Inter"/>
              <a:buNone/>
            </a:pPr>
            <a:r>
              <a:rPr lang="en-US" sz="1050" b="0" i="1" u="none" strike="noStrike" cap="none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Describe the feeling and desired outcome </a:t>
            </a:r>
            <a:r>
              <a:rPr lang="en-US" sz="1050" i="1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1050" b="0" i="1" u="none" strike="noStrike" cap="none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 not the agenda.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661475" y="2365177"/>
            <a:ext cx="10868700" cy="19200"/>
          </a:xfrm>
          <a:prstGeom prst="roundRect">
            <a:avLst>
              <a:gd name="adj" fmla="val 49999"/>
            </a:avLst>
          </a:prstGeom>
          <a:solidFill>
            <a:srgbClr val="443F3A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 txBox="1"/>
          <p:nvPr/>
        </p:nvSpPr>
        <p:spPr>
          <a:xfrm>
            <a:off x="661475" y="2838450"/>
            <a:ext cx="5218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EVENT FORMAT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7" name="Google Shape;107;p7"/>
          <p:cNvGrpSpPr/>
          <p:nvPr/>
        </p:nvGrpSpPr>
        <p:grpSpPr>
          <a:xfrm>
            <a:off x="661475" y="3162300"/>
            <a:ext cx="5218200" cy="1086000"/>
            <a:chOff x="0" y="0"/>
            <a:chExt cx="5218200" cy="1086000"/>
          </a:xfrm>
        </p:grpSpPr>
        <p:sp>
          <p:nvSpPr>
            <p:cNvPr id="108" name="Google Shape;108;p7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6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9" name="Google Shape;109;p7"/>
            <p:cNvPicPr preferRelativeResize="0"/>
            <p:nvPr/>
          </p:nvPicPr>
          <p:blipFill rotWithShape="1">
            <a:blip r:embed="rId3">
              <a:alphaModFix/>
            </a:blip>
            <a:srcRect l="367" r="367"/>
            <a:stretch/>
          </p:blipFill>
          <p:spPr>
            <a:xfrm>
              <a:off x="190500" y="190500"/>
              <a:ext cx="214200" cy="17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7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Describe the format of the event, e.g., virtual interactive workshop, hybrid conference, or live keynote. ]</a:t>
              </a:r>
              <a:endParaRPr sz="115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1" name="Google Shape;111;p7"/>
          <p:cNvSpPr txBox="1"/>
          <p:nvPr/>
        </p:nvSpPr>
        <p:spPr>
          <a:xfrm>
            <a:off x="6318294" y="2667000"/>
            <a:ext cx="52182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SIGNATURE MOMENT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1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What should attendees remember six months after the event?</a:t>
            </a:r>
            <a:endParaRPr sz="950" b="0" i="1">
              <a:solidFill>
                <a:srgbClr val="7A746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12" name="Google Shape;112;p7"/>
          <p:cNvGrpSpPr/>
          <p:nvPr/>
        </p:nvGrpSpPr>
        <p:grpSpPr>
          <a:xfrm>
            <a:off x="6318294" y="3162300"/>
            <a:ext cx="5218200" cy="1086000"/>
            <a:chOff x="0" y="0"/>
            <a:chExt cx="5218200" cy="1086000"/>
          </a:xfrm>
        </p:grpSpPr>
        <p:sp>
          <p:nvSpPr>
            <p:cNvPr id="113" name="Google Shape;113;p7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6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4" name="Google Shape;114;p7"/>
            <p:cNvPicPr preferRelativeResize="0"/>
            <p:nvPr/>
          </p:nvPicPr>
          <p:blipFill rotWithShape="1">
            <a:blip r:embed="rId3">
              <a:alphaModFix/>
            </a:blip>
            <a:srcRect l="367" r="367"/>
            <a:stretch/>
          </p:blipFill>
          <p:spPr>
            <a:xfrm>
              <a:off x="190500" y="190500"/>
              <a:ext cx="214200" cy="17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7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Describe the peak experience or memorable takeaway that sticks with attendees long-term. ]</a:t>
              </a:r>
              <a:endParaRPr sz="115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6" name="Google Shape;116;p7"/>
          <p:cNvSpPr txBox="1"/>
          <p:nvPr/>
        </p:nvSpPr>
        <p:spPr>
          <a:xfrm>
            <a:off x="661475" y="4514850"/>
            <a:ext cx="5218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EXPERIENCE PRINCIPLES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17" name="Google Shape;117;p7"/>
          <p:cNvGrpSpPr/>
          <p:nvPr/>
        </p:nvGrpSpPr>
        <p:grpSpPr>
          <a:xfrm>
            <a:off x="661475" y="4838700"/>
            <a:ext cx="5218200" cy="1086000"/>
            <a:chOff x="0" y="0"/>
            <a:chExt cx="5218200" cy="1086000"/>
          </a:xfrm>
        </p:grpSpPr>
        <p:sp>
          <p:nvSpPr>
            <p:cNvPr id="118" name="Google Shape;118;p7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6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9" name="Google Shape;119;p7"/>
            <p:cNvPicPr preferRelativeResize="0"/>
            <p:nvPr/>
          </p:nvPicPr>
          <p:blipFill rotWithShape="1">
            <a:blip r:embed="rId3">
              <a:alphaModFix/>
            </a:blip>
            <a:srcRect l="367" r="367"/>
            <a:stretch/>
          </p:blipFill>
          <p:spPr>
            <a:xfrm>
              <a:off x="190500" y="190500"/>
              <a:ext cx="214200" cy="17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7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Define 2-3 guiding principles that shape how decisions are made for the event experience. ]</a:t>
              </a:r>
              <a:endParaRPr sz="115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1" name="Google Shape;121;p7"/>
          <p:cNvSpPr txBox="1"/>
          <p:nvPr/>
        </p:nvSpPr>
        <p:spPr>
          <a:xfrm>
            <a:off x="6318294" y="4514850"/>
            <a:ext cx="5218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TONE &amp; ENERGY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22" name="Google Shape;122;p7"/>
          <p:cNvGrpSpPr/>
          <p:nvPr/>
        </p:nvGrpSpPr>
        <p:grpSpPr>
          <a:xfrm>
            <a:off x="6318294" y="4838700"/>
            <a:ext cx="5218200" cy="1086000"/>
            <a:chOff x="0" y="0"/>
            <a:chExt cx="5218200" cy="1086000"/>
          </a:xfrm>
        </p:grpSpPr>
        <p:sp>
          <p:nvSpPr>
            <p:cNvPr id="123" name="Google Shape;123;p7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6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24" name="Google Shape;124;p7"/>
            <p:cNvPicPr preferRelativeResize="0"/>
            <p:nvPr/>
          </p:nvPicPr>
          <p:blipFill rotWithShape="1">
            <a:blip r:embed="rId3">
              <a:alphaModFix/>
            </a:blip>
            <a:srcRect l="367" r="367"/>
            <a:stretch/>
          </p:blipFill>
          <p:spPr>
            <a:xfrm>
              <a:off x="190500" y="190500"/>
              <a:ext cx="214200" cy="17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7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What should the mood feel like? e.g., high-energy and collaborative, or formal and high-level. ]</a:t>
              </a:r>
              <a:endParaRPr sz="115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661475" y="519807"/>
            <a:ext cx="393600" cy="269100"/>
          </a:xfrm>
          <a:prstGeom prst="roundRect">
            <a:avLst>
              <a:gd name="adj" fmla="val 22119"/>
            </a:avLst>
          </a:prstGeom>
          <a:noFill/>
          <a:ln w="9525" cap="flat" cmpd="sng">
            <a:solidFill>
              <a:srgbClr val="7D8F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"/>
          <p:cNvSpPr/>
          <p:nvPr/>
        </p:nvSpPr>
        <p:spPr>
          <a:xfrm>
            <a:off x="767735" y="572889"/>
            <a:ext cx="7905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7D8F7A"/>
              </a:buClr>
              <a:buSzPts val="1100"/>
              <a:buFont typeface="Inter"/>
              <a:buNone/>
            </a:pPr>
            <a:r>
              <a:rPr lang="en-US" sz="1100" b="0" i="0" u="none" strike="noStrike" cap="none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661475" y="855365"/>
            <a:ext cx="108687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2750"/>
              <a:buFont typeface="Inter"/>
              <a:buNone/>
            </a:pPr>
            <a:r>
              <a:rPr lang="en-US" sz="2750" b="1" i="0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Success Measures</a:t>
            </a:r>
            <a:endParaRPr sz="2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/>
          <p:nvPr/>
        </p:nvSpPr>
        <p:spPr>
          <a:xfrm>
            <a:off x="661475" y="1547515"/>
            <a:ext cx="114783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1350"/>
              <a:buFont typeface="Inter"/>
              <a:buNone/>
            </a:pPr>
            <a:r>
              <a:rPr lang="en-US" sz="1350" b="0" i="1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How will we know this event was worth the investment?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/>
          <p:nvPr/>
        </p:nvSpPr>
        <p:spPr>
          <a:xfrm>
            <a:off x="661475" y="2008981"/>
            <a:ext cx="114783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7A746E"/>
              </a:buClr>
              <a:buSzPts val="1100"/>
              <a:buFont typeface="Inter"/>
              <a:buNone/>
            </a:pPr>
            <a:r>
              <a:rPr lang="en-US" sz="1100" b="0" i="1" u="none" strike="noStrike" cap="none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Choose no more than five measurable KPIs.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/>
          <p:nvPr/>
        </p:nvSpPr>
        <p:spPr>
          <a:xfrm>
            <a:off x="661475" y="2459732"/>
            <a:ext cx="10868700" cy="19200"/>
          </a:xfrm>
          <a:prstGeom prst="roundRect">
            <a:avLst>
              <a:gd name="adj" fmla="val 49999"/>
            </a:avLst>
          </a:prstGeom>
          <a:solidFill>
            <a:srgbClr val="443F3A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"/>
          <p:cNvSpPr/>
          <p:nvPr/>
        </p:nvSpPr>
        <p:spPr>
          <a:xfrm>
            <a:off x="661475" y="2859286"/>
            <a:ext cx="58278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F5D4E"/>
              </a:buClr>
              <a:buSzPts val="1100"/>
              <a:buFont typeface="Inter"/>
              <a:buNone/>
            </a:pPr>
            <a:r>
              <a:rPr lang="en-US" sz="1100" b="1" i="0" u="none" strike="noStrike" cap="none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BUSINESS KPIs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" name="Google Shape;138;p8"/>
          <p:cNvGrpSpPr/>
          <p:nvPr/>
        </p:nvGrpSpPr>
        <p:grpSpPr>
          <a:xfrm>
            <a:off x="661475" y="3265789"/>
            <a:ext cx="5218200" cy="1086000"/>
            <a:chOff x="0" y="0"/>
            <a:chExt cx="5218200" cy="1086000"/>
          </a:xfrm>
        </p:grpSpPr>
        <p:sp>
          <p:nvSpPr>
            <p:cNvPr id="139" name="Google Shape;139;p8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6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0" name="Google Shape;140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0500" y="190500"/>
              <a:ext cx="221400" cy="17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8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Describe the primary business outcomes or key performance indicators this event will drive. ]</a:t>
              </a:r>
              <a:endParaRPr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42" name="Google Shape;142;p8"/>
          <p:cNvGrpSpPr/>
          <p:nvPr/>
        </p:nvGrpSpPr>
        <p:grpSpPr>
          <a:xfrm>
            <a:off x="661475" y="4945161"/>
            <a:ext cx="5218200" cy="1086000"/>
            <a:chOff x="0" y="0"/>
            <a:chExt cx="5218200" cy="1086000"/>
          </a:xfrm>
        </p:grpSpPr>
        <p:sp>
          <p:nvSpPr>
            <p:cNvPr id="143" name="Google Shape;143;p8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6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4" name="Google Shape;144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0500" y="190500"/>
              <a:ext cx="221400" cy="17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8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Define registration and actual attendance targets, including key segments or target accounts. ]</a:t>
              </a:r>
              <a:endParaRPr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46" name="Google Shape;146;p8"/>
          <p:cNvGrpSpPr/>
          <p:nvPr/>
        </p:nvGrpSpPr>
        <p:grpSpPr>
          <a:xfrm>
            <a:off x="6318294" y="3265789"/>
            <a:ext cx="5218200" cy="1086000"/>
            <a:chOff x="0" y="0"/>
            <a:chExt cx="5218200" cy="1086000"/>
          </a:xfrm>
        </p:grpSpPr>
        <p:sp>
          <p:nvSpPr>
            <p:cNvPr id="147" name="Google Shape;147;p8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6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8" name="Google Shape;148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0500" y="190500"/>
              <a:ext cx="221400" cy="17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8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List direct revenue goals, sponsorship sales, ticket pricing, or influenced sales pipeline. ]</a:t>
              </a:r>
              <a:endParaRPr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50" name="Google Shape;150;p8"/>
          <p:cNvSpPr/>
          <p:nvPr/>
        </p:nvSpPr>
        <p:spPr>
          <a:xfrm>
            <a:off x="661475" y="4538663"/>
            <a:ext cx="58278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F5D4E"/>
              </a:buClr>
              <a:buSzPts val="1100"/>
              <a:buFont typeface="Inter"/>
              <a:buNone/>
            </a:pPr>
            <a:r>
              <a:rPr lang="en-US" sz="1100" b="1" i="0" u="none" strike="noStrike" cap="none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ATTENDANCE GOALS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1" name="Google Shape;151;p8"/>
          <p:cNvGrpSpPr/>
          <p:nvPr/>
        </p:nvGrpSpPr>
        <p:grpSpPr>
          <a:xfrm>
            <a:off x="6318294" y="4945161"/>
            <a:ext cx="5218200" cy="1086000"/>
            <a:chOff x="0" y="0"/>
            <a:chExt cx="5218200" cy="1086000"/>
          </a:xfrm>
        </p:grpSpPr>
        <p:sp>
          <p:nvSpPr>
            <p:cNvPr id="152" name="Google Shape;152;p8"/>
            <p:cNvSpPr/>
            <p:nvPr/>
          </p:nvSpPr>
          <p:spPr>
            <a:xfrm>
              <a:off x="0" y="0"/>
              <a:ext cx="5218200" cy="1086000"/>
            </a:xfrm>
            <a:prstGeom prst="roundRect">
              <a:avLst>
                <a:gd name="adj" fmla="val 7016"/>
              </a:avLst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3" name="Google Shape;153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0500" y="190500"/>
              <a:ext cx="221400" cy="17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8"/>
            <p:cNvSpPr txBox="1"/>
            <p:nvPr/>
          </p:nvSpPr>
          <p:spPr>
            <a:xfrm>
              <a:off x="495300" y="142875"/>
              <a:ext cx="45243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0" i="1">
                  <a:solidFill>
                    <a:srgbClr val="A8A29E"/>
                  </a:solidFill>
                  <a:latin typeface="Inter"/>
                  <a:ea typeface="Inter"/>
                  <a:cs typeface="Inter"/>
                  <a:sym typeface="Inter"/>
                </a:rPr>
                <a:t>[ Identify qualitative targets, such as Net Promoter Score (NPS), feedback ratings, or engagement metrics. ]</a:t>
              </a:r>
              <a:endParaRPr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55" name="Google Shape;155;p8"/>
          <p:cNvSpPr/>
          <p:nvPr/>
        </p:nvSpPr>
        <p:spPr>
          <a:xfrm>
            <a:off x="6318290" y="2859286"/>
            <a:ext cx="58278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F5D4E"/>
              </a:buClr>
              <a:buSzPts val="1100"/>
              <a:buFont typeface="Inter"/>
              <a:buNone/>
            </a:pPr>
            <a:r>
              <a:rPr lang="en-US" sz="1100" b="1" i="0" u="none" strike="noStrike" cap="none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REVENUE IMPACT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6318290" y="4538663"/>
            <a:ext cx="58278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F5D4E"/>
              </a:buClr>
              <a:buSzPts val="1100"/>
              <a:buFont typeface="Inter"/>
              <a:buNone/>
            </a:pPr>
            <a:r>
              <a:rPr lang="en-US" sz="1100" b="1" i="0" u="none" strike="noStrike" cap="none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NPS &amp; OTHER METRICS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"/>
          <p:cNvSpPr/>
          <p:nvPr/>
        </p:nvSpPr>
        <p:spPr>
          <a:xfrm>
            <a:off x="661475" y="519807"/>
            <a:ext cx="386100" cy="269100"/>
          </a:xfrm>
          <a:prstGeom prst="roundRect">
            <a:avLst>
              <a:gd name="adj" fmla="val 22119"/>
            </a:avLst>
          </a:prstGeom>
          <a:noFill/>
          <a:ln w="9525" cap="flat" cmpd="sng">
            <a:solidFill>
              <a:srgbClr val="7D8F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"/>
          <p:cNvSpPr/>
          <p:nvPr/>
        </p:nvSpPr>
        <p:spPr>
          <a:xfrm>
            <a:off x="767735" y="572889"/>
            <a:ext cx="7830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7D8F7A"/>
              </a:buClr>
              <a:buSzPts val="1100"/>
              <a:buFont typeface="Inter"/>
              <a:buNone/>
            </a:pPr>
            <a:r>
              <a:rPr lang="en-US" sz="1100" b="0" i="0" u="none" strike="noStrike" cap="none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05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661475" y="855365"/>
            <a:ext cx="108687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2750"/>
              <a:buFont typeface="Inter"/>
              <a:buNone/>
            </a:pPr>
            <a:r>
              <a:rPr lang="en-US" sz="2750" b="1" i="0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Investment &amp; Constraints</a:t>
            </a:r>
            <a:endParaRPr sz="2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661475" y="1547515"/>
            <a:ext cx="114783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1350"/>
              <a:buFont typeface="Inter"/>
              <a:buNone/>
            </a:pPr>
            <a:r>
              <a:rPr lang="en-US" sz="1350" b="0" i="1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What boundaries are we working within?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661475" y="2008981"/>
            <a:ext cx="114783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7A746E"/>
              </a:buClr>
              <a:buSzPts val="1100"/>
              <a:buFont typeface="Inter"/>
              <a:buNone/>
            </a:pPr>
            <a:r>
              <a:rPr lang="en-US" sz="1100" b="0" i="1" u="none" strike="noStrike" cap="none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Capture budget, timeline and non-negotiables.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661475" y="2459732"/>
            <a:ext cx="10868700" cy="19200"/>
          </a:xfrm>
          <a:prstGeom prst="roundRect">
            <a:avLst>
              <a:gd name="adj" fmla="val 49999"/>
            </a:avLst>
          </a:prstGeom>
          <a:solidFill>
            <a:srgbClr val="443F3A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"/>
          <p:cNvSpPr/>
          <p:nvPr/>
        </p:nvSpPr>
        <p:spPr>
          <a:xfrm>
            <a:off x="661475" y="2859286"/>
            <a:ext cx="58278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F5D4E"/>
              </a:buClr>
              <a:buSzPts val="1100"/>
              <a:buFont typeface="Inter"/>
              <a:buNone/>
            </a:pPr>
            <a:r>
              <a:rPr lang="en-US" sz="1100" b="1" i="0" u="none" strike="noStrike" cap="none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BUDGET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661475" y="3162300"/>
            <a:ext cx="5218200" cy="1086000"/>
          </a:xfrm>
          <a:prstGeom prst="roundRect">
            <a:avLst>
              <a:gd name="adj" fmla="val 7015"/>
            </a:avLst>
          </a:prstGeom>
          <a:solidFill>
            <a:srgbClr val="F4F3EF"/>
          </a:solidFill>
          <a:ln w="14300" cap="flat" cmpd="sng">
            <a:solidFill>
              <a:srgbClr val="E4E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0" name="Google Shape;170;p9"/>
          <p:cNvPicPr preferRelativeResize="0"/>
          <p:nvPr/>
        </p:nvPicPr>
        <p:blipFill rotWithShape="1">
          <a:blip r:embed="rId3">
            <a:alphaModFix/>
          </a:blip>
          <a:srcRect l="10" r="20"/>
          <a:stretch/>
        </p:blipFill>
        <p:spPr>
          <a:xfrm>
            <a:off x="851975" y="3352800"/>
            <a:ext cx="221400" cy="1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9"/>
          <p:cNvSpPr/>
          <p:nvPr/>
        </p:nvSpPr>
        <p:spPr>
          <a:xfrm>
            <a:off x="1156775" y="3305175"/>
            <a:ext cx="4524300" cy="8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rPr>
              <a:t>[ Describe the overall budget, resource allocation, and financial boundaries for the event. ]</a:t>
            </a:r>
            <a:endParaRPr sz="1150" b="0" i="1">
              <a:solidFill>
                <a:srgbClr val="A8A29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661475" y="4514850"/>
            <a:ext cx="5827800" cy="21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TIMELINE</a:t>
            </a:r>
            <a:endParaRPr sz="1100" b="1" i="0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661475" y="4838700"/>
            <a:ext cx="5218200" cy="1086000"/>
          </a:xfrm>
          <a:prstGeom prst="roundRect">
            <a:avLst>
              <a:gd name="adj" fmla="val 7015"/>
            </a:avLst>
          </a:prstGeom>
          <a:solidFill>
            <a:srgbClr val="F4F3EF"/>
          </a:solidFill>
          <a:ln w="14300" cap="flat" cmpd="sng">
            <a:solidFill>
              <a:srgbClr val="E4E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4" name="Google Shape;174;p9"/>
          <p:cNvPicPr preferRelativeResize="0"/>
          <p:nvPr/>
        </p:nvPicPr>
        <p:blipFill rotWithShape="1">
          <a:blip r:embed="rId3">
            <a:alphaModFix/>
          </a:blip>
          <a:srcRect l="10" r="20"/>
          <a:stretch/>
        </p:blipFill>
        <p:spPr>
          <a:xfrm>
            <a:off x="851975" y="5029200"/>
            <a:ext cx="221400" cy="1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9"/>
          <p:cNvSpPr/>
          <p:nvPr/>
        </p:nvSpPr>
        <p:spPr>
          <a:xfrm>
            <a:off x="1156775" y="4981575"/>
            <a:ext cx="4524300" cy="8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rPr>
              <a:t>[ Detail the key milestones, critical dates, and overall timeline constraints. ]</a:t>
            </a:r>
            <a:endParaRPr sz="1150" b="0" i="1">
              <a:solidFill>
                <a:srgbClr val="A8A29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6318290" y="2859286"/>
            <a:ext cx="58278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4F5D4E"/>
              </a:buClr>
              <a:buSzPts val="1100"/>
              <a:buFont typeface="Inter"/>
              <a:buNone/>
            </a:pPr>
            <a:r>
              <a:rPr lang="en-US" sz="1100" b="1" i="0" u="none" strike="noStrike" cap="none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KEY CONSTRAINTS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6318294" y="3162300"/>
            <a:ext cx="5218200" cy="1086000"/>
          </a:xfrm>
          <a:prstGeom prst="roundRect">
            <a:avLst>
              <a:gd name="adj" fmla="val 7015"/>
            </a:avLst>
          </a:prstGeom>
          <a:solidFill>
            <a:srgbClr val="F4F3EF"/>
          </a:solidFill>
          <a:ln w="14300" cap="flat" cmpd="sng">
            <a:solidFill>
              <a:srgbClr val="E4E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8" name="Google Shape;178;p9"/>
          <p:cNvPicPr preferRelativeResize="0"/>
          <p:nvPr/>
        </p:nvPicPr>
        <p:blipFill rotWithShape="1">
          <a:blip r:embed="rId3">
            <a:alphaModFix/>
          </a:blip>
          <a:srcRect l="10" r="10"/>
          <a:stretch/>
        </p:blipFill>
        <p:spPr>
          <a:xfrm>
            <a:off x="6508794" y="3352800"/>
            <a:ext cx="221400" cy="1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9"/>
          <p:cNvSpPr/>
          <p:nvPr/>
        </p:nvSpPr>
        <p:spPr>
          <a:xfrm>
            <a:off x="6813594" y="3305175"/>
            <a:ext cx="4524300" cy="8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rPr>
              <a:t>[ List any physical, logistical, or brand-specific constraints that must be adhered to. ]</a:t>
            </a:r>
            <a:endParaRPr sz="1150" b="0" i="1">
              <a:solidFill>
                <a:srgbClr val="A8A29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6318294" y="4514850"/>
            <a:ext cx="5827800" cy="21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CRITICAL DEPENDENCIES</a:t>
            </a:r>
            <a:endParaRPr sz="1100" b="1" i="0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6318294" y="4838700"/>
            <a:ext cx="5218200" cy="1086000"/>
          </a:xfrm>
          <a:prstGeom prst="roundRect">
            <a:avLst>
              <a:gd name="adj" fmla="val 7015"/>
            </a:avLst>
          </a:prstGeom>
          <a:solidFill>
            <a:srgbClr val="F4F3EF"/>
          </a:solidFill>
          <a:ln w="14300" cap="flat" cmpd="sng">
            <a:solidFill>
              <a:srgbClr val="E4E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2" name="Google Shape;182;p9"/>
          <p:cNvPicPr preferRelativeResize="0"/>
          <p:nvPr/>
        </p:nvPicPr>
        <p:blipFill rotWithShape="1">
          <a:blip r:embed="rId3">
            <a:alphaModFix/>
          </a:blip>
          <a:srcRect l="10" r="10"/>
          <a:stretch/>
        </p:blipFill>
        <p:spPr>
          <a:xfrm>
            <a:off x="6508794" y="5029200"/>
            <a:ext cx="221400" cy="1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9"/>
          <p:cNvSpPr/>
          <p:nvPr/>
        </p:nvSpPr>
        <p:spPr>
          <a:xfrm>
            <a:off x="6813594" y="4981575"/>
            <a:ext cx="4524300" cy="8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rPr>
              <a:t>[ Identify external teams, approvals, or resources required to move forward. ]</a:t>
            </a:r>
            <a:endParaRPr sz="1150" b="0" i="1">
              <a:solidFill>
                <a:srgbClr val="A8A29E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"/>
          <p:cNvSpPr/>
          <p:nvPr/>
        </p:nvSpPr>
        <p:spPr>
          <a:xfrm>
            <a:off x="661475" y="519807"/>
            <a:ext cx="376800" cy="260100"/>
          </a:xfrm>
          <a:prstGeom prst="roundRect">
            <a:avLst>
              <a:gd name="adj" fmla="val 22124"/>
            </a:avLst>
          </a:prstGeom>
          <a:noFill/>
          <a:ln w="9525" cap="flat" cmpd="sng">
            <a:solidFill>
              <a:srgbClr val="7D8F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0"/>
          <p:cNvSpPr/>
          <p:nvPr/>
        </p:nvSpPr>
        <p:spPr>
          <a:xfrm>
            <a:off x="764164" y="571103"/>
            <a:ext cx="780900" cy="1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7D8F7A"/>
              </a:buClr>
              <a:buSzPts val="1050"/>
              <a:buFont typeface="Inter"/>
              <a:buNone/>
            </a:pPr>
            <a:r>
              <a:rPr lang="en-US" sz="1050" b="0" i="0" u="none" strike="noStrike" cap="none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rPr>
              <a:t>06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661475" y="841970"/>
            <a:ext cx="10868700" cy="4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2650"/>
              <a:buFont typeface="Inter"/>
              <a:buNone/>
            </a:pPr>
            <a:r>
              <a:rPr lang="en-US" sz="2750" b="1" i="0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Ownership</a:t>
            </a:r>
            <a:endParaRPr sz="2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661475" y="1502966"/>
            <a:ext cx="11478300" cy="2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443F3A"/>
              </a:buClr>
              <a:buSzPts val="1300"/>
              <a:buFont typeface="Inter"/>
              <a:buNone/>
            </a:pPr>
            <a:r>
              <a:rPr lang="en-US" sz="1300" b="0" i="1" u="none" strike="noStrike" cap="none">
                <a:solidFill>
                  <a:srgbClr val="443F3A"/>
                </a:solidFill>
                <a:latin typeface="Inter"/>
                <a:ea typeface="Inter"/>
                <a:cs typeface="Inter"/>
                <a:sym typeface="Inter"/>
              </a:rPr>
              <a:t>Who owns the outcome?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661475" y="2037918"/>
            <a:ext cx="10868700" cy="2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7A746E"/>
              </a:buClr>
              <a:buSzPts val="1050"/>
              <a:buFont typeface="Inter"/>
              <a:buNone/>
            </a:pPr>
            <a:r>
              <a:rPr lang="en-US" sz="1050" b="0" i="1" u="none" strike="noStrike" cap="none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Assign one accountable owner and identify key decision makers.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661475" y="2748756"/>
            <a:ext cx="10868700" cy="19200"/>
          </a:xfrm>
          <a:prstGeom prst="roundRect">
            <a:avLst>
              <a:gd name="adj" fmla="val 49999"/>
            </a:avLst>
          </a:prstGeom>
          <a:solidFill>
            <a:srgbClr val="443F3A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"/>
          <p:cNvSpPr/>
          <p:nvPr/>
        </p:nvSpPr>
        <p:spPr>
          <a:xfrm>
            <a:off x="661475" y="3067050"/>
            <a:ext cx="5835000" cy="20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EXECUTIVE SPONSOR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661475" y="3371850"/>
            <a:ext cx="5218200" cy="1086000"/>
          </a:xfrm>
          <a:prstGeom prst="roundRect">
            <a:avLst>
              <a:gd name="adj" fmla="val 7015"/>
            </a:avLst>
          </a:prstGeom>
          <a:solidFill>
            <a:srgbClr val="F4F3EF"/>
          </a:solidFill>
          <a:ln w="14300" cap="flat" cmpd="sng">
            <a:solidFill>
              <a:srgbClr val="E4E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7" name="Google Shape;197;p10"/>
          <p:cNvPicPr preferRelativeResize="0"/>
          <p:nvPr/>
        </p:nvPicPr>
        <p:blipFill rotWithShape="1">
          <a:blip r:embed="rId3">
            <a:alphaModFix/>
          </a:blip>
          <a:srcRect l="436" r="436"/>
          <a:stretch/>
        </p:blipFill>
        <p:spPr>
          <a:xfrm>
            <a:off x="851975" y="3562350"/>
            <a:ext cx="214200" cy="1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0"/>
          <p:cNvSpPr/>
          <p:nvPr/>
        </p:nvSpPr>
        <p:spPr>
          <a:xfrm>
            <a:off x="1156775" y="3514725"/>
            <a:ext cx="4524300" cy="8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rPr>
              <a:t>[ Assign the executive sponsor who champions this event and secures resources. ]</a:t>
            </a:r>
            <a:endParaRPr sz="1150" b="0" i="1">
              <a:solidFill>
                <a:srgbClr val="A8A29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9" name="Google Shape;199;p10"/>
          <p:cNvSpPr/>
          <p:nvPr/>
        </p:nvSpPr>
        <p:spPr>
          <a:xfrm>
            <a:off x="661475" y="4743450"/>
            <a:ext cx="5835000" cy="20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EVENT OWNER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661475" y="5048250"/>
            <a:ext cx="5218200" cy="1086000"/>
          </a:xfrm>
          <a:prstGeom prst="roundRect">
            <a:avLst>
              <a:gd name="adj" fmla="val 7015"/>
            </a:avLst>
          </a:prstGeom>
          <a:solidFill>
            <a:srgbClr val="F4F3EF"/>
          </a:solidFill>
          <a:ln w="14300" cap="flat" cmpd="sng">
            <a:solidFill>
              <a:srgbClr val="E4E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" name="Google Shape;201;p10"/>
          <p:cNvPicPr preferRelativeResize="0"/>
          <p:nvPr/>
        </p:nvPicPr>
        <p:blipFill rotWithShape="1">
          <a:blip r:embed="rId3">
            <a:alphaModFix/>
          </a:blip>
          <a:srcRect l="436" r="436"/>
          <a:stretch/>
        </p:blipFill>
        <p:spPr>
          <a:xfrm>
            <a:off x="851975" y="5238750"/>
            <a:ext cx="214200" cy="1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0"/>
          <p:cNvSpPr/>
          <p:nvPr/>
        </p:nvSpPr>
        <p:spPr>
          <a:xfrm>
            <a:off x="1156775" y="5191125"/>
            <a:ext cx="4524300" cy="8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rPr>
              <a:t>[ Designate the primary owner driving execution and project management. ]</a:t>
            </a:r>
            <a:endParaRPr sz="1150" b="0" i="1">
              <a:solidFill>
                <a:srgbClr val="A8A29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6318294" y="3067050"/>
            <a:ext cx="5835000" cy="20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CORE TEAM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4" name="Google Shape;204;p10"/>
          <p:cNvSpPr/>
          <p:nvPr/>
        </p:nvSpPr>
        <p:spPr>
          <a:xfrm>
            <a:off x="6318294" y="3371850"/>
            <a:ext cx="5218200" cy="1086000"/>
          </a:xfrm>
          <a:prstGeom prst="roundRect">
            <a:avLst>
              <a:gd name="adj" fmla="val 7015"/>
            </a:avLst>
          </a:prstGeom>
          <a:solidFill>
            <a:srgbClr val="F4F3EF"/>
          </a:solidFill>
          <a:ln w="14300" cap="flat" cmpd="sng">
            <a:solidFill>
              <a:srgbClr val="E4E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" name="Google Shape;205;p10"/>
          <p:cNvPicPr preferRelativeResize="0"/>
          <p:nvPr/>
        </p:nvPicPr>
        <p:blipFill rotWithShape="1">
          <a:blip r:embed="rId3">
            <a:alphaModFix/>
          </a:blip>
          <a:srcRect l="436" r="436"/>
          <a:stretch/>
        </p:blipFill>
        <p:spPr>
          <a:xfrm>
            <a:off x="6508794" y="3562350"/>
            <a:ext cx="214200" cy="1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0"/>
          <p:cNvSpPr/>
          <p:nvPr/>
        </p:nvSpPr>
        <p:spPr>
          <a:xfrm>
            <a:off x="6813594" y="3514725"/>
            <a:ext cx="4524300" cy="8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rPr>
              <a:t>[ Identify key team members and their core responsibilities. ]</a:t>
            </a:r>
            <a:endParaRPr sz="1150" b="0" i="1">
              <a:solidFill>
                <a:srgbClr val="A8A29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7" name="Google Shape;207;p10"/>
          <p:cNvSpPr/>
          <p:nvPr/>
        </p:nvSpPr>
        <p:spPr>
          <a:xfrm>
            <a:off x="6318294" y="4743450"/>
            <a:ext cx="5835000" cy="20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4F5D4E"/>
                </a:solidFill>
                <a:latin typeface="Inter"/>
                <a:ea typeface="Inter"/>
                <a:cs typeface="Inter"/>
                <a:sym typeface="Inter"/>
              </a:rPr>
              <a:t>FINAL APPROVER</a:t>
            </a:r>
            <a:endParaRPr sz="1100" b="1">
              <a:solidFill>
                <a:srgbClr val="4F5D4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8" name="Google Shape;208;p10"/>
          <p:cNvSpPr/>
          <p:nvPr/>
        </p:nvSpPr>
        <p:spPr>
          <a:xfrm>
            <a:off x="6318294" y="5048250"/>
            <a:ext cx="5218200" cy="1086000"/>
          </a:xfrm>
          <a:prstGeom prst="roundRect">
            <a:avLst>
              <a:gd name="adj" fmla="val 7015"/>
            </a:avLst>
          </a:prstGeom>
          <a:solidFill>
            <a:srgbClr val="F4F3EF"/>
          </a:solidFill>
          <a:ln w="14300" cap="flat" cmpd="sng">
            <a:solidFill>
              <a:srgbClr val="E4E2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9" name="Google Shape;209;p10"/>
          <p:cNvPicPr preferRelativeResize="0"/>
          <p:nvPr/>
        </p:nvPicPr>
        <p:blipFill rotWithShape="1">
          <a:blip r:embed="rId3">
            <a:alphaModFix/>
          </a:blip>
          <a:srcRect l="436" r="436"/>
          <a:stretch/>
        </p:blipFill>
        <p:spPr>
          <a:xfrm>
            <a:off x="6508794" y="5238750"/>
            <a:ext cx="214200" cy="1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0"/>
          <p:cNvSpPr/>
          <p:nvPr/>
        </p:nvSpPr>
        <p:spPr>
          <a:xfrm>
            <a:off x="6813594" y="5191125"/>
            <a:ext cx="4524300" cy="8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>
                <a:solidFill>
                  <a:srgbClr val="A8A29E"/>
                </a:solidFill>
                <a:latin typeface="Inter"/>
                <a:ea typeface="Inter"/>
                <a:cs typeface="Inter"/>
                <a:sym typeface="Inter"/>
              </a:rPr>
              <a:t>[ Name the individual with ultimate decision-making and sign-off authority. ]</a:t>
            </a:r>
            <a:endParaRPr sz="1150" b="0" i="1">
              <a:solidFill>
                <a:srgbClr val="A8A29E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11"/>
          <p:cNvGrpSpPr/>
          <p:nvPr/>
        </p:nvGrpSpPr>
        <p:grpSpPr>
          <a:xfrm>
            <a:off x="657225" y="857250"/>
            <a:ext cx="1714500" cy="285900"/>
            <a:chOff x="0" y="0"/>
            <a:chExt cx="1714500" cy="285900"/>
          </a:xfrm>
        </p:grpSpPr>
        <p:sp>
          <p:nvSpPr>
            <p:cNvPr id="217" name="Google Shape;217;p11"/>
            <p:cNvSpPr/>
            <p:nvPr/>
          </p:nvSpPr>
          <p:spPr>
            <a:xfrm>
              <a:off x="0" y="0"/>
              <a:ext cx="1714500" cy="285900"/>
            </a:xfrm>
            <a:prstGeom prst="roundRect">
              <a:avLst>
                <a:gd name="adj" fmla="val 50000"/>
              </a:avLst>
            </a:prstGeom>
            <a:solidFill>
              <a:srgbClr val="7D8F7A">
                <a:alpha val="1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1"/>
            <p:cNvSpPr txBox="1"/>
            <p:nvPr/>
          </p:nvSpPr>
          <p:spPr>
            <a:xfrm>
              <a:off x="0" y="0"/>
              <a:ext cx="1714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7D8F7A"/>
                  </a:solidFill>
                  <a:latin typeface="Inter"/>
                  <a:ea typeface="Inter"/>
                  <a:cs typeface="Inter"/>
                  <a:sym typeface="Inter"/>
                </a:rPr>
                <a:t>EVENT OS • PLAN-01</a:t>
              </a:r>
              <a:endParaRPr sz="1000" b="1">
                <a:solidFill>
                  <a:srgbClr val="7D8F7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19" name="Google Shape;219;p11"/>
          <p:cNvSpPr txBox="1"/>
          <p:nvPr/>
        </p:nvSpPr>
        <p:spPr>
          <a:xfrm>
            <a:off x="657225" y="1714500"/>
            <a:ext cx="61914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0">
                <a:solidFill>
                  <a:srgbClr val="443F3A"/>
                </a:solidFill>
                <a:latin typeface="Inter Light"/>
                <a:ea typeface="Inter Light"/>
                <a:cs typeface="Inter Light"/>
                <a:sym typeface="Inter Light"/>
              </a:rPr>
              <a:t>Successful events</a:t>
            </a:r>
            <a:endParaRPr sz="4200" b="0">
              <a:solidFill>
                <a:srgbClr val="443F3A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4200" b="0">
                <a:solidFill>
                  <a:srgbClr val="443F3A"/>
                </a:solidFill>
                <a:latin typeface="Inter Light"/>
                <a:ea typeface="Inter Light"/>
                <a:cs typeface="Inter Light"/>
                <a:sym typeface="Inter Light"/>
              </a:rPr>
              <a:t>start with </a:t>
            </a:r>
            <a:r>
              <a:rPr lang="en-US" sz="4200" b="0">
                <a:solidFill>
                  <a:srgbClr val="7D8F7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alignment</a:t>
            </a:r>
            <a:r>
              <a:rPr lang="en-US" sz="4200" b="0">
                <a:solidFill>
                  <a:srgbClr val="443F3A"/>
                </a:solidFill>
                <a:latin typeface="Inter Light"/>
                <a:ea typeface="Inter Light"/>
                <a:cs typeface="Inter Light"/>
                <a:sym typeface="Inter Light"/>
              </a:rPr>
              <a:t>,</a:t>
            </a:r>
            <a:endParaRPr sz="4200" b="0">
              <a:solidFill>
                <a:srgbClr val="443F3A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4200" b="0">
                <a:solidFill>
                  <a:srgbClr val="443F3A"/>
                </a:solidFill>
                <a:latin typeface="Inter Light"/>
                <a:ea typeface="Inter Light"/>
                <a:cs typeface="Inter Light"/>
                <a:sym typeface="Inter Light"/>
              </a:rPr>
              <a:t>not logistics.</a:t>
            </a:r>
            <a:endParaRPr sz="4200" b="0">
              <a:solidFill>
                <a:srgbClr val="443F3A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grpSp>
        <p:nvGrpSpPr>
          <p:cNvPr id="220" name="Google Shape;220;p11"/>
          <p:cNvGrpSpPr/>
          <p:nvPr/>
        </p:nvGrpSpPr>
        <p:grpSpPr>
          <a:xfrm>
            <a:off x="7524750" y="1428750"/>
            <a:ext cx="3390900" cy="3390900"/>
            <a:chOff x="-285750" y="0"/>
            <a:chExt cx="3390900" cy="3390900"/>
          </a:xfrm>
        </p:grpSpPr>
        <p:pic>
          <p:nvPicPr>
            <p:cNvPr id="221" name="Google Shape;221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488" y="376238"/>
              <a:ext cx="2676600" cy="267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66725" y="752475"/>
              <a:ext cx="1924200" cy="1924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11"/>
            <p:cNvSpPr/>
            <p:nvPr/>
          </p:nvSpPr>
          <p:spPr>
            <a:xfrm>
              <a:off x="857250" y="1143000"/>
              <a:ext cx="1143000" cy="1143000"/>
            </a:xfrm>
            <a:prstGeom prst="ellipse">
              <a:avLst/>
            </a:prstGeom>
            <a:solidFill>
              <a:srgbClr val="F4F3EF"/>
            </a:solidFill>
            <a:ln w="14300" cap="flat" cmpd="sng">
              <a:solidFill>
                <a:srgbClr val="E4E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1"/>
            <p:cNvSpPr/>
            <p:nvPr/>
          </p:nvSpPr>
          <p:spPr>
            <a:xfrm>
              <a:off x="1314450" y="1600200"/>
              <a:ext cx="228600" cy="228600"/>
            </a:xfrm>
            <a:prstGeom prst="ellipse">
              <a:avLst/>
            </a:prstGeom>
            <a:solidFill>
              <a:srgbClr val="7D8F7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25" name="Google Shape;225;p11"/>
            <p:cNvPicPr preferRelativeResize="0"/>
            <p:nvPr/>
          </p:nvPicPr>
          <p:blipFill rotWithShape="1">
            <a:blip r:embed="rId5">
              <a:alphaModFix/>
            </a:blip>
            <a:stretch/>
          </p:blipFill>
          <p:spPr>
            <a:xfrm>
              <a:off x="1425477" y="0"/>
              <a:ext cx="6622" cy="3390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11"/>
            <p:cNvPicPr preferRelativeResize="0"/>
            <p:nvPr/>
          </p:nvPicPr>
          <p:blipFill rotWithShape="1">
            <a:blip r:embed="rId6">
              <a:alphaModFix/>
            </a:blip>
            <a:stretch/>
          </p:blipFill>
          <p:spPr>
            <a:xfrm>
              <a:off x="-285750" y="1711227"/>
              <a:ext cx="3390900" cy="6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11"/>
            <p:cNvSpPr/>
            <p:nvPr/>
          </p:nvSpPr>
          <p:spPr>
            <a:xfrm>
              <a:off x="1390650" y="342900"/>
              <a:ext cx="76200" cy="76200"/>
            </a:xfrm>
            <a:prstGeom prst="ellipse">
              <a:avLst/>
            </a:prstGeom>
            <a:solidFill>
              <a:srgbClr val="7D8F7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1390650" y="3009900"/>
              <a:ext cx="76200" cy="76200"/>
            </a:xfrm>
            <a:prstGeom prst="ellipse">
              <a:avLst/>
            </a:prstGeom>
            <a:solidFill>
              <a:srgbClr val="7D8F7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1"/>
            <p:cNvSpPr/>
            <p:nvPr/>
          </p:nvSpPr>
          <p:spPr>
            <a:xfrm>
              <a:off x="57150" y="1676400"/>
              <a:ext cx="76200" cy="76200"/>
            </a:xfrm>
            <a:prstGeom prst="ellipse">
              <a:avLst/>
            </a:prstGeom>
            <a:solidFill>
              <a:srgbClr val="7D8F7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2724150" y="1676400"/>
              <a:ext cx="76200" cy="76200"/>
            </a:xfrm>
            <a:prstGeom prst="ellipse">
              <a:avLst/>
            </a:prstGeom>
            <a:solidFill>
              <a:srgbClr val="7D8F7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" name="Google Shape;231;p11"/>
          <p:cNvSpPr txBox="1"/>
          <p:nvPr/>
        </p:nvSpPr>
        <p:spPr>
          <a:xfrm>
            <a:off x="657225" y="5619750"/>
            <a:ext cx="108681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A746E"/>
                </a:solidFill>
                <a:latin typeface="Inter"/>
                <a:ea typeface="Inter"/>
                <a:cs typeface="Inter"/>
                <a:sym typeface="Inter"/>
              </a:rPr>
              <a:t>Event OS Methodology • Version 1.0</a:t>
            </a:r>
            <a:endParaRPr sz="1100">
              <a:solidFill>
                <a:srgbClr val="7A746E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8</Slides>
  <Notes>8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17</cp:revision>
  <dcterms:modified xsi:type="dcterms:W3CDTF">2026-08-06T14:31:02Z</dcterms:modified>
</cp:coreProperties>
</file>